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17"/>
  </p:notesMasterIdLst>
  <p:sldIdLst>
    <p:sldId id="256" r:id="rId3"/>
    <p:sldId id="260" r:id="rId4"/>
    <p:sldId id="261" r:id="rId5"/>
    <p:sldId id="262" r:id="rId6"/>
    <p:sldId id="264" r:id="rId7"/>
    <p:sldId id="265" r:id="rId8"/>
    <p:sldId id="266" r:id="rId9"/>
    <p:sldId id="267" r:id="rId10"/>
    <p:sldId id="268" r:id="rId11"/>
    <p:sldId id="270" r:id="rId12"/>
    <p:sldId id="272" r:id="rId13"/>
    <p:sldId id="274" r:id="rId14"/>
    <p:sldId id="275" r:id="rId15"/>
    <p:sldId id="276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Inter" panose="020B0604020202020204" charset="0"/>
      <p:regular r:id="rId22"/>
      <p:bold r:id="rId23"/>
    </p:embeddedFont>
    <p:embeddedFont>
      <p:font typeface="Inter Light" panose="020B0604020202020204" charset="0"/>
      <p:regular r:id="rId24"/>
      <p:bold r:id="rId25"/>
    </p:embeddedFont>
    <p:embeddedFont>
      <p:font typeface="Inter SemiBold" panose="020B0604020202020204" charset="0"/>
      <p:regular r:id="rId26"/>
      <p:bold r:id="rId27"/>
    </p:embeddedFont>
    <p:embeddedFont>
      <p:font typeface="Maven Pro" panose="020B0604020202020204" charset="0"/>
      <p:regular r:id="rId28"/>
      <p:bold r:id="rId29"/>
    </p:embeddedFont>
    <p:embeddedFont>
      <p:font typeface="Nunito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CCC223-4B45-4733-9F94-C217D8FAA087}">
  <a:tblStyle styleId="{0CCCC223-4B45-4733-9F94-C217D8FAA0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5a3f61a4c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25a3f61a4c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2244e102df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2244e102df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2244e102df_0_9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2244e102df_0_9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2244e102df_0_9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2244e102df_0_9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25fd35f0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25fd35f0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25a3f61a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25a3f61a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2244e102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2244e102d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does not require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2244e102df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12244e102df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2244e102df_0_6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2244e102df_0_6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2244e102df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2244e102df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25fd35f062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25fd35f062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25b14782f2_3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125b14782f2_3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258c2abe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258c2abe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25a3f61a4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25a3f61a4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13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59" name="Google Shape;59;p13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60" name="Google Shape;60;p13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62;p13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63" name="Google Shape;63;p13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3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3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" name="Google Shape;66;p13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67" name="Google Shape;67;p13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3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3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3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1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72" name="Google Shape;72;p13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3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3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3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3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" name="Google Shape;77;p13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78" name="Google Shape;78;p13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" name="Google Shape;80;p13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81" name="Google Shape;81;p1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3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3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" name="Google Shape;84;p13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13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86" name="Google Shape;86;p13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3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" name="Google Shape;88;p13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4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99" name="Google Shape;99;p14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100" name="Google Shape;100;p14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4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02;p1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3" name="Google Shape;103;p14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4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4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14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07" name="Google Shape;107;p14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4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4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4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14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112" name="Google Shape;112;p1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13" name="Google Shape;113;p14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4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" name="Google Shape;115;p14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16" name="Google Shape;116;p14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4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4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" name="Google Shape;119;p14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20" name="Google Shape;120;p14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4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4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" name="Google Shape;124;p14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25" name="Google Shape;125;p14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4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4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4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" name="Google Shape;130;p14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4" name="Google Shape;134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1" name="Google Shape;141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9" name="Google Shape;149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5" name="Google Shape;155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8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9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62" name="Google Shape;162;p19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63" name="Google Shape;163;p1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9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" name="Google Shape;166;p19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67" name="Google Shape;167;p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" name="Google Shape;170;p19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71" name="Google Shape;171;p1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3" name="Google Shape;173;p19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2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77" name="Google Shape;177;p2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0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82" name="Google Shape;182;p2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21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85" name="Google Shape;185;p2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21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2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91" name="Google Shape;191;p22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92" name="Google Shape;192;p2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196;p22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97" name="Google Shape;197;p2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" name="Google Shape;202;p22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203" name="Google Shape;203;p2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2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" name="Google Shape;207;p22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208" name="Google Shape;208;p22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2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" name="Google Shape;211;p22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212" name="Google Shape;212;p22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2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2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2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2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22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218" name="Google Shape;218;p22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2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2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" name="Google Shape;222;p22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223" name="Google Shape;223;p22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2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2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" name="Google Shape;226;p22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227" name="Google Shape;227;p22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2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2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2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22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233" name="Google Shape;233;p22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2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2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2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7" name="Google Shape;237;p22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238" name="Google Shape;238;p22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2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2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242;p22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43" name="Google Shape;243;p22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2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2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" name="Google Shape;246;p22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47" name="Google Shape;247;p22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2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2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" name="Google Shape;251;p22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52" name="Google Shape;252;p22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2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2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2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" name="Google Shape;256;p22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57" name="Google Shape;257;p22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2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2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2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22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63" name="Google Shape;263;p22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2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2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" name="Google Shape;267;p22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68" name="Google Shape;268;p22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2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22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72" name="Google Shape;272;p22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2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22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77" name="Google Shape;277;p22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2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282;p22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83" name="Google Shape;283;p22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2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2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2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" name="Google Shape;287;p22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88" name="Google Shape;288;p22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2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22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92" name="Google Shape;292;p22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2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2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2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2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22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98" name="Google Shape;298;p22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2" name="Google Shape;302;p22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303" name="Google Shape;303;p22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2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2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7" name="Google Shape;307;p22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308" name="Google Shape;308;p22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2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1" name="Google Shape;311;p22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312" name="Google Shape;312;p22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2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2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2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6" name="Google Shape;316;p22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7" name="Google Shape;317;p22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2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dk1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037875" y="2066800"/>
            <a:ext cx="7068300" cy="61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037875" y="2774327"/>
            <a:ext cx="7068300" cy="38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2"/>
            </a:gs>
            <a:gs pos="5000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037875" y="1323600"/>
            <a:ext cx="5654700" cy="297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275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marL="914400" lvl="1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marL="1371600" lvl="2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marL="1828800" lvl="3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marL="2286000" lvl="4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marL="2743200" lvl="5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marL="3200400" lvl="6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●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marL="3657600" lvl="7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○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marL="4114800" lvl="8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Inter SemiBold"/>
              <a:buChar char="■"/>
              <a:defRPr sz="29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/>
          <p:nvPr/>
        </p:nvSpPr>
        <p:spPr>
          <a:xfrm>
            <a:off x="961675" y="52799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2"/>
                </a:solidFill>
              </a:rPr>
              <a:t>“</a:t>
            </a:r>
            <a:endParaRPr sz="9600" b="1">
              <a:solidFill>
                <a:schemeClr val="accent2"/>
              </a:solidFill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037875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460026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82177" y="1353950"/>
            <a:ext cx="2191800" cy="30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2625823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037875" y="4177700"/>
            <a:ext cx="70683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8099331" scaled="0"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FFFFFF">
              <a:alpha val="234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 SemiBold"/>
              <a:buNone/>
              <a:defRPr sz="32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●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○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 Light"/>
              <a:buChar char="■"/>
              <a:defRPr sz="24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4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6" name="Google Shape;3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4"/>
          <p:cNvSpPr txBox="1">
            <a:spLocks noGrp="1"/>
          </p:cNvSpPr>
          <p:nvPr>
            <p:ph type="ctrTitle"/>
          </p:nvPr>
        </p:nvSpPr>
        <p:spPr>
          <a:xfrm>
            <a:off x="1037875" y="1259100"/>
            <a:ext cx="7068300" cy="262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latin typeface="Maven Pro"/>
                <a:ea typeface="Maven Pro"/>
                <a:cs typeface="Maven Pro"/>
                <a:sym typeface="Maven Pro"/>
              </a:rPr>
              <a:t>Multi-Image Classification TensorFlow - Keras</a:t>
            </a:r>
            <a:endParaRPr sz="4800" b="1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8"/>
          <p:cNvSpPr txBox="1">
            <a:spLocks noGrp="1"/>
          </p:cNvSpPr>
          <p:nvPr>
            <p:ph type="title"/>
          </p:nvPr>
        </p:nvSpPr>
        <p:spPr>
          <a:xfrm>
            <a:off x="152400" y="2145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Applying Dropout to the Model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3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453" name="Google Shape;45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800" y="679775"/>
            <a:ext cx="4729080" cy="42279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38"/>
          <p:cNvSpPr txBox="1"/>
          <p:nvPr/>
        </p:nvSpPr>
        <p:spPr>
          <a:xfrm>
            <a:off x="318825" y="1408475"/>
            <a:ext cx="35397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 Randomly sets neurons within hidden layers to 0 at a rate between 0 and 1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 Dropout layers at the end of layers stack usually take values of 0 or less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 Dropout layers within hidden layers typically take values between 0.5 and 0.8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 This is used to reduce overfitting on the training set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55" name="Google Shape;455;p38"/>
          <p:cNvSpPr txBox="1"/>
          <p:nvPr/>
        </p:nvSpPr>
        <p:spPr>
          <a:xfrm>
            <a:off x="784725" y="1008275"/>
            <a:ext cx="260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Why use a Dropout layer? 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0"/>
          <p:cNvSpPr txBox="1">
            <a:spLocks noGrp="1"/>
          </p:cNvSpPr>
          <p:nvPr>
            <p:ph type="title"/>
          </p:nvPr>
        </p:nvSpPr>
        <p:spPr>
          <a:xfrm>
            <a:off x="148125" y="214400"/>
            <a:ext cx="86481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Data Augmentation and Additional Layers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68" name="Google Shape;468;p4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69" name="Google Shape;469;p40"/>
          <p:cNvSpPr txBox="1">
            <a:spLocks noGrp="1"/>
          </p:cNvSpPr>
          <p:nvPr>
            <p:ph type="body" idx="1"/>
          </p:nvPr>
        </p:nvSpPr>
        <p:spPr>
          <a:xfrm>
            <a:off x="4441525" y="975850"/>
            <a:ext cx="4136100" cy="23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Maven Pro"/>
                <a:ea typeface="Maven Pro"/>
                <a:cs typeface="Maven Pro"/>
                <a:sym typeface="Maven Pro"/>
              </a:rPr>
              <a:t>Data Augmentation Techniques Include: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 b="1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Vertical and horizontal flipping</a:t>
            </a:r>
            <a:endParaRPr sz="1300" b="1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 b="1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Random Rotating</a:t>
            </a:r>
            <a:endParaRPr sz="1300" b="1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Translation (Image is moved along X, Y direction)</a:t>
            </a:r>
            <a:endParaRPr sz="1300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cropping</a:t>
            </a:r>
            <a:endParaRPr sz="1300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 b="1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Zooming</a:t>
            </a:r>
            <a:endParaRPr sz="1300" b="1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3A3A"/>
              </a:buClr>
              <a:buSzPts val="1300"/>
              <a:buFont typeface="Maven Pro"/>
              <a:buChar char="-"/>
            </a:pPr>
            <a:r>
              <a:rPr lang="en" sz="1300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Darkening &amp; brightening/color modification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70" name="Google Shape;47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8924" y="3047250"/>
            <a:ext cx="5915074" cy="209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0"/>
          <p:cNvSpPr txBox="1">
            <a:spLocks noGrp="1"/>
          </p:cNvSpPr>
          <p:nvPr>
            <p:ph type="body" idx="1"/>
          </p:nvPr>
        </p:nvSpPr>
        <p:spPr>
          <a:xfrm>
            <a:off x="148125" y="1061650"/>
            <a:ext cx="4136100" cy="306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Maven Pro"/>
                <a:ea typeface="Maven Pro"/>
                <a:cs typeface="Maven Pro"/>
                <a:sym typeface="Maven Pro"/>
              </a:rPr>
              <a:t>Intermediate Dropout Layers: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Due to the increase in hidden layer volume and density, we now add intermediate dropouts at a frequency of 50% within some deeper hidden layers.</a:t>
            </a:r>
            <a:endParaRPr sz="1300" b="1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300" b="1">
              <a:solidFill>
                <a:srgbClr val="3A3A3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>
                <a:latin typeface="Maven Pro"/>
                <a:ea typeface="Maven Pro"/>
                <a:cs typeface="Maven Pro"/>
                <a:sym typeface="Maven Pro"/>
              </a:rPr>
              <a:t>Kernel Constraints:</a:t>
            </a:r>
            <a:endParaRPr sz="130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3A3A3A"/>
                </a:solidFill>
                <a:latin typeface="Maven Pro"/>
                <a:ea typeface="Maven Pro"/>
                <a:cs typeface="Maven Pro"/>
                <a:sym typeface="Maven Pro"/>
              </a:rPr>
              <a:t>Furthermore, due to volume and density increase, we now have to add constraints to our later hidden layers so that weights stay relatively balanced as we go deeper into our network.</a:t>
            </a:r>
            <a:br>
              <a:rPr lang="en" sz="1300">
                <a:latin typeface="Maven Pro"/>
                <a:ea typeface="Maven Pro"/>
                <a:cs typeface="Maven Pro"/>
                <a:sym typeface="Maven Pro"/>
              </a:rPr>
            </a:br>
            <a:endParaRPr sz="130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2"/>
          <p:cNvSpPr txBox="1">
            <a:spLocks noGrp="1"/>
          </p:cNvSpPr>
          <p:nvPr>
            <p:ph type="title"/>
          </p:nvPr>
        </p:nvSpPr>
        <p:spPr>
          <a:xfrm>
            <a:off x="51825" y="24462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Pretraining on MobileNetV2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84" name="Google Shape;484;p4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85" name="Google Shape;485;p42"/>
          <p:cNvSpPr txBox="1"/>
          <p:nvPr/>
        </p:nvSpPr>
        <p:spPr>
          <a:xfrm>
            <a:off x="0" y="728675"/>
            <a:ext cx="41469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b="1">
                <a:latin typeface="Maven Pro"/>
                <a:ea typeface="Maven Pro"/>
                <a:cs typeface="Maven Pro"/>
                <a:sym typeface="Maven Pro"/>
              </a:rPr>
              <a:t>MobileNetV2</a:t>
            </a:r>
            <a:r>
              <a:rPr lang="en" sz="1350">
                <a:latin typeface="Maven Pro"/>
                <a:ea typeface="Maven Pro"/>
                <a:cs typeface="Maven Pro"/>
                <a:sym typeface="Maven Pro"/>
              </a:rPr>
              <a:t> is an improved CNN algorithm by Google </a:t>
            </a:r>
            <a:r>
              <a:rPr lang="en" sz="1350"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is based on an </a:t>
            </a:r>
            <a:r>
              <a:rPr lang="en" sz="1350" b="1">
                <a:solidFill>
                  <a:srgbClr val="FF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inverted residual structure</a:t>
            </a:r>
            <a:r>
              <a:rPr lang="en" sz="1350"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where the input and output of the residual block are </a:t>
            </a:r>
            <a:r>
              <a:rPr lang="en" sz="1350" b="1">
                <a:solidFill>
                  <a:srgbClr val="FF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thin bottleneck layers</a:t>
            </a:r>
            <a:r>
              <a:rPr lang="en" sz="1350"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opposite to traditional residual models</a:t>
            </a:r>
            <a:endParaRPr sz="135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86" name="Google Shape;48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4375" y="0"/>
            <a:ext cx="979625" cy="97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0575" y="2019425"/>
            <a:ext cx="4493426" cy="3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42"/>
          <p:cNvSpPr txBox="1"/>
          <p:nvPr/>
        </p:nvSpPr>
        <p:spPr>
          <a:xfrm>
            <a:off x="0" y="2089550"/>
            <a:ext cx="4586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424242"/>
                </a:solidFill>
                <a:latin typeface="Maven Pro"/>
                <a:ea typeface="Maven Pro"/>
                <a:cs typeface="Maven Pro"/>
                <a:sym typeface="Maven Pro"/>
              </a:rPr>
              <a:t>Bottlenecks and Inverted Structure Layers</a:t>
            </a:r>
            <a:endParaRPr sz="1600"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89" name="Google Shape;489;p42"/>
          <p:cNvSpPr txBox="1"/>
          <p:nvPr/>
        </p:nvSpPr>
        <p:spPr>
          <a:xfrm>
            <a:off x="0" y="2424200"/>
            <a:ext cx="4146900" cy="26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Font typeface="Maven Pro"/>
              <a:buChar char="-"/>
            </a:pPr>
            <a:r>
              <a:rPr lang="en" sz="1350" b="1">
                <a:latin typeface="Maven Pro"/>
                <a:ea typeface="Maven Pro"/>
                <a:cs typeface="Maven Pro"/>
                <a:sym typeface="Maven Pro"/>
              </a:rPr>
              <a:t>Bottlenecks</a:t>
            </a:r>
            <a:r>
              <a:rPr lang="en" sz="1350">
                <a:latin typeface="Maven Pro"/>
                <a:ea typeface="Maven Pro"/>
                <a:cs typeface="Maven Pro"/>
                <a:sym typeface="Maven Pro"/>
              </a:rPr>
              <a:t> encode the model’s intermediate inputs and outputs in order to encapsulate the model’s ability to transform from lower-level concepts such as pixels to higher level descriptors such as </a:t>
            </a:r>
            <a:r>
              <a:rPr lang="en" sz="1350" b="1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image categories</a:t>
            </a:r>
            <a:endParaRPr sz="1350" b="1">
              <a:solidFill>
                <a:srgbClr val="FF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Font typeface="Maven Pro"/>
              <a:buChar char="-"/>
            </a:pPr>
            <a:r>
              <a:rPr lang="en" sz="1350">
                <a:latin typeface="Maven Pro"/>
                <a:ea typeface="Maven Pro"/>
                <a:cs typeface="Maven Pro"/>
                <a:sym typeface="Maven Pro"/>
              </a:rPr>
              <a:t>The </a:t>
            </a:r>
            <a:r>
              <a:rPr lang="en" sz="1350" b="1">
                <a:latin typeface="Maven Pro"/>
                <a:ea typeface="Maven Pro"/>
                <a:cs typeface="Maven Pro"/>
                <a:sym typeface="Maven Pro"/>
              </a:rPr>
              <a:t>inverted residual bottleneck layers</a:t>
            </a:r>
            <a:r>
              <a:rPr lang="en" sz="1350">
                <a:latin typeface="Maven Pro"/>
                <a:ea typeface="Maven Pro"/>
                <a:cs typeface="Maven Pro"/>
                <a:sym typeface="Maven Pro"/>
              </a:rPr>
              <a:t> allow a particularly </a:t>
            </a:r>
            <a:r>
              <a:rPr lang="en" sz="1350" b="1">
                <a:solidFill>
                  <a:srgbClr val="FF0000"/>
                </a:solidFill>
                <a:latin typeface="Maven Pro"/>
                <a:ea typeface="Maven Pro"/>
                <a:cs typeface="Maven Pro"/>
                <a:sym typeface="Maven Pro"/>
              </a:rPr>
              <a:t>memory efficient implementation</a:t>
            </a:r>
            <a:r>
              <a:rPr lang="en" sz="1350">
                <a:latin typeface="Maven Pro"/>
                <a:ea typeface="Maven Pro"/>
                <a:cs typeface="Maven Pro"/>
                <a:sym typeface="Maven Pro"/>
              </a:rPr>
              <a:t> which is very important for improving image classification among mobile devices</a:t>
            </a:r>
            <a:endParaRPr sz="135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490" name="Google Shape;49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4325" y="1188313"/>
            <a:ext cx="2650615" cy="83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838" y="96600"/>
            <a:ext cx="1455594" cy="109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3"/>
          <p:cNvSpPr txBox="1">
            <a:spLocks noGrp="1"/>
          </p:cNvSpPr>
          <p:nvPr>
            <p:ph type="title"/>
          </p:nvPr>
        </p:nvSpPr>
        <p:spPr>
          <a:xfrm>
            <a:off x="105625" y="214500"/>
            <a:ext cx="9270300" cy="39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Depthwise Conv2D and Batch Normalization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7" name="Google Shape;497;p4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498" name="Google Shape;4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30619"/>
            <a:ext cx="9143999" cy="3166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4"/>
          <p:cNvSpPr txBox="1">
            <a:spLocks noGrp="1"/>
          </p:cNvSpPr>
          <p:nvPr>
            <p:ph type="title"/>
          </p:nvPr>
        </p:nvSpPr>
        <p:spPr>
          <a:xfrm>
            <a:off x="1037850" y="31055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Inter"/>
                <a:ea typeface="Inter"/>
                <a:cs typeface="Inter"/>
                <a:sym typeface="Inter"/>
              </a:rPr>
              <a:t>Results</a:t>
            </a:r>
            <a:endParaRPr b="1" dirty="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4" name="Google Shape;504;p4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aphicFrame>
        <p:nvGraphicFramePr>
          <p:cNvPr id="505" name="Google Shape;505;p44"/>
          <p:cNvGraphicFramePr/>
          <p:nvPr/>
        </p:nvGraphicFramePr>
        <p:xfrm>
          <a:off x="1037850" y="880406"/>
          <a:ext cx="6777600" cy="4240760"/>
        </p:xfrm>
        <a:graphic>
          <a:graphicData uri="http://schemas.openxmlformats.org/drawingml/2006/table">
            <a:tbl>
              <a:tblPr>
                <a:noFill/>
                <a:tableStyleId>{0CCCC223-4B45-4733-9F94-C217D8FAA087}</a:tableStyleId>
              </a:tblPr>
              <a:tblGrid>
                <a:gridCol w="112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29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9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4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Model</a:t>
                      </a:r>
                      <a:endParaRPr sz="16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Max Train Accuracy</a:t>
                      </a:r>
                      <a:endParaRPr sz="16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Max Validation Accuracy</a:t>
                      </a:r>
                      <a:endParaRPr sz="16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Training Loss</a:t>
                      </a:r>
                      <a:endParaRPr sz="11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Validation Loss</a:t>
                      </a:r>
                      <a:endParaRPr sz="11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Inter Light"/>
                          <a:ea typeface="Inter Light"/>
                          <a:cs typeface="Inter Light"/>
                          <a:sym typeface="Inter Light"/>
                        </a:rPr>
                        <a:t>Epoch Ceiling</a:t>
                      </a:r>
                      <a:endParaRPr sz="1100">
                        <a:solidFill>
                          <a:schemeClr val="lt1"/>
                        </a:solidFill>
                        <a:latin typeface="Inter Light"/>
                        <a:ea typeface="Inter Light"/>
                        <a:cs typeface="Inter Light"/>
                        <a:sym typeface="Inter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accent2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Baseline</a:t>
                      </a:r>
                      <a:endParaRPr sz="1500" b="1">
                        <a:solidFill>
                          <a:schemeClr val="accent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96%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41%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0.21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2.8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3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accent2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Model 2</a:t>
                      </a:r>
                      <a:endParaRPr sz="1500" b="1">
                        <a:solidFill>
                          <a:schemeClr val="accent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97%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59%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0.08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2.29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4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accent2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Model 3</a:t>
                      </a:r>
                      <a:endParaRPr sz="1500" b="1">
                        <a:solidFill>
                          <a:schemeClr val="accent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94%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62%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0.17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2.2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accent2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Model 4</a:t>
                      </a:r>
                      <a:endParaRPr sz="1500" b="1">
                        <a:solidFill>
                          <a:schemeClr val="accent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68%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65%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0.9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1.12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20+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5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chemeClr val="accent2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Model 5</a:t>
                      </a:r>
                      <a:endParaRPr sz="1500" b="1">
                        <a:solidFill>
                          <a:schemeClr val="accent2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89%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95%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0.3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0.16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Inter SemiBold"/>
                          <a:ea typeface="Inter SemiBold"/>
                          <a:cs typeface="Inter SemiBold"/>
                          <a:sym typeface="Inter SemiBold"/>
                        </a:rPr>
                        <a:t>10+</a:t>
                      </a:r>
                      <a:endParaRPr sz="1800">
                        <a:solidFill>
                          <a:schemeClr val="dk1"/>
                        </a:solidFill>
                        <a:latin typeface="Inter SemiBold"/>
                        <a:ea typeface="Inter SemiBold"/>
                        <a:cs typeface="Inter SemiBold"/>
                        <a:sym typeface="Inter SemiBol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2D1">
                        <a:alpha val="1563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8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59" name="Google Shape;35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5977" y="0"/>
            <a:ext cx="1268025" cy="811549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8"/>
          <p:cNvSpPr txBox="1"/>
          <p:nvPr/>
        </p:nvSpPr>
        <p:spPr>
          <a:xfrm>
            <a:off x="54525" y="69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TensorFlow Basics</a:t>
            </a:r>
            <a:endParaRPr sz="28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1" name="Google Shape;361;p28"/>
          <p:cNvSpPr txBox="1"/>
          <p:nvPr/>
        </p:nvSpPr>
        <p:spPr>
          <a:xfrm>
            <a:off x="236700" y="811550"/>
            <a:ext cx="8520600" cy="19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676" algn="l" rtl="0">
              <a:lnSpc>
                <a:spcPct val="1525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97"/>
              <a:buFont typeface="Maven Pro"/>
              <a:buChar char="●"/>
            </a:pPr>
            <a:r>
              <a:rPr lang="en" sz="1497">
                <a:latin typeface="Maven Pro"/>
                <a:ea typeface="Maven Pro"/>
                <a:cs typeface="Maven Pro"/>
                <a:sym typeface="Maven Pro"/>
              </a:rPr>
              <a:t>End to end open source platform for machine learning.</a:t>
            </a:r>
            <a:endParaRPr sz="1497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676" algn="l" rtl="0">
              <a:lnSpc>
                <a:spcPct val="15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97"/>
              <a:buFont typeface="Maven Pro"/>
              <a:buChar char="●"/>
            </a:pPr>
            <a:r>
              <a:rPr lang="en" sz="1497">
                <a:latin typeface="Maven Pro"/>
                <a:ea typeface="Maven Pro"/>
                <a:cs typeface="Maven Pro"/>
                <a:sym typeface="Maven Pro"/>
              </a:rPr>
              <a:t>Comprehensive and flexible ecosystem of tools, community tools and libraries. </a:t>
            </a:r>
            <a:endParaRPr sz="1497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23676" algn="l" rtl="0">
              <a:lnSpc>
                <a:spcPct val="152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97"/>
              <a:buFont typeface="Maven Pro"/>
              <a:buChar char="●"/>
            </a:pPr>
            <a:r>
              <a:rPr lang="en" sz="1497">
                <a:latin typeface="Maven Pro"/>
                <a:ea typeface="Maven Pro"/>
                <a:cs typeface="Maven Pro"/>
                <a:sym typeface="Maven Pro"/>
              </a:rPr>
              <a:t>Made open source, developed by a research team at Google.</a:t>
            </a:r>
            <a:endParaRPr sz="670"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81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810">
              <a:solidFill>
                <a:srgbClr val="42424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62" name="Google Shape;362;p28"/>
          <p:cNvSpPr txBox="1"/>
          <p:nvPr/>
        </p:nvSpPr>
        <p:spPr>
          <a:xfrm>
            <a:off x="236700" y="2060475"/>
            <a:ext cx="80046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Neural Networks </a:t>
            </a:r>
            <a:endParaRPr sz="25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28"/>
          <p:cNvSpPr txBox="1"/>
          <p:nvPr/>
        </p:nvSpPr>
        <p:spPr>
          <a:xfrm>
            <a:off x="332050" y="2723750"/>
            <a:ext cx="2823000" cy="21087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Maven Pro"/>
                <a:ea typeface="Maven Pro"/>
                <a:cs typeface="Maven Pro"/>
                <a:sym typeface="Maven Pro"/>
              </a:rPr>
              <a:t>CNN</a:t>
            </a:r>
            <a:endParaRPr sz="18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Takes input image, assigns importance to various aspects in it to differentiate image classes.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64" name="Google Shape;364;p28"/>
          <p:cNvSpPr txBox="1"/>
          <p:nvPr/>
        </p:nvSpPr>
        <p:spPr>
          <a:xfrm>
            <a:off x="3155050" y="2723750"/>
            <a:ext cx="28791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Maven Pro"/>
                <a:ea typeface="Maven Pro"/>
                <a:cs typeface="Maven Pro"/>
                <a:sym typeface="Maven Pro"/>
              </a:rPr>
              <a:t>   RNN</a:t>
            </a:r>
            <a:endParaRPr sz="1800"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Uses sequential data or time series, typically used for ordinal or temporal problems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65" name="Google Shape;365;p28"/>
          <p:cNvSpPr txBox="1"/>
          <p:nvPr/>
        </p:nvSpPr>
        <p:spPr>
          <a:xfrm>
            <a:off x="6305025" y="2723750"/>
            <a:ext cx="2667300" cy="24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Maven Pro"/>
                <a:ea typeface="Maven Pro"/>
                <a:cs typeface="Maven Pro"/>
                <a:sym typeface="Maven Pro"/>
              </a:rPr>
              <a:t>ANN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Universal neural network used for non-linear statistical data modeling, tabular, image or text data. 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>
            <a:spLocks noGrp="1"/>
          </p:cNvSpPr>
          <p:nvPr>
            <p:ph type="title"/>
          </p:nvPr>
        </p:nvSpPr>
        <p:spPr>
          <a:xfrm>
            <a:off x="-237200" y="1002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5A6E0"/>
                </a:solidFill>
                <a:latin typeface="Inter"/>
                <a:ea typeface="Inter"/>
                <a:cs typeface="Inter"/>
                <a:sym typeface="Inter"/>
              </a:rPr>
              <a:t>Hidden Layers and Filters in a CNN</a:t>
            </a:r>
            <a:endParaRPr>
              <a:solidFill>
                <a:srgbClr val="25A6E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1" name="Google Shape;371;p29"/>
          <p:cNvSpPr txBox="1"/>
          <p:nvPr/>
        </p:nvSpPr>
        <p:spPr>
          <a:xfrm>
            <a:off x="279600" y="2010775"/>
            <a:ext cx="39546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25A6E0"/>
                </a:solidFill>
                <a:latin typeface="Inter"/>
                <a:ea typeface="Inter"/>
                <a:cs typeface="Inter"/>
                <a:sym typeface="Inter"/>
              </a:rPr>
              <a:t>How does a CNN work? </a:t>
            </a:r>
            <a:endParaRPr sz="2500" b="1">
              <a:solidFill>
                <a:srgbClr val="25A6E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72" name="Google Shape;372;p29"/>
          <p:cNvCxnSpPr>
            <a:stCxn id="373" idx="3"/>
            <a:endCxn id="374" idx="1"/>
          </p:cNvCxnSpPr>
          <p:nvPr/>
        </p:nvCxnSpPr>
        <p:spPr>
          <a:xfrm rot="10800000" flipH="1">
            <a:off x="5378075" y="2293675"/>
            <a:ext cx="545700" cy="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4" name="Google Shape;374;p29"/>
          <p:cNvSpPr/>
          <p:nvPr/>
        </p:nvSpPr>
        <p:spPr>
          <a:xfrm>
            <a:off x="5923775" y="1902025"/>
            <a:ext cx="12252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aven Pro"/>
                <a:ea typeface="Maven Pro"/>
                <a:cs typeface="Maven Pro"/>
                <a:sym typeface="Maven Pro"/>
              </a:rPr>
              <a:t>Convolution2D </a:t>
            </a:r>
            <a:endParaRPr sz="1000" b="1"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375" name="Google Shape;375;p29"/>
          <p:cNvCxnSpPr/>
          <p:nvPr/>
        </p:nvCxnSpPr>
        <p:spPr>
          <a:xfrm rot="10800000" flipH="1">
            <a:off x="7148975" y="2294575"/>
            <a:ext cx="545700" cy="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6" name="Google Shape;376;p29"/>
          <p:cNvSpPr/>
          <p:nvPr/>
        </p:nvSpPr>
        <p:spPr>
          <a:xfrm>
            <a:off x="7694675" y="1903825"/>
            <a:ext cx="12252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aven Pro"/>
                <a:ea typeface="Maven Pro"/>
                <a:cs typeface="Maven Pro"/>
                <a:sym typeface="Maven Pro"/>
              </a:rPr>
              <a:t>MaxPooling2D</a:t>
            </a:r>
            <a:endParaRPr sz="1000" b="1"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377" name="Google Shape;377;p29"/>
          <p:cNvCxnSpPr>
            <a:stCxn id="376" idx="2"/>
          </p:cNvCxnSpPr>
          <p:nvPr/>
        </p:nvCxnSpPr>
        <p:spPr>
          <a:xfrm flipH="1">
            <a:off x="8306075" y="2687125"/>
            <a:ext cx="1200" cy="39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29"/>
          <p:cNvCxnSpPr/>
          <p:nvPr/>
        </p:nvCxnSpPr>
        <p:spPr>
          <a:xfrm>
            <a:off x="8307275" y="3835150"/>
            <a:ext cx="1200" cy="37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9" name="Google Shape;379;p29"/>
          <p:cNvSpPr/>
          <p:nvPr/>
        </p:nvSpPr>
        <p:spPr>
          <a:xfrm>
            <a:off x="7695275" y="4190275"/>
            <a:ext cx="12252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aven Pro"/>
                <a:ea typeface="Maven Pro"/>
                <a:cs typeface="Maven Pro"/>
                <a:sym typeface="Maven Pro"/>
              </a:rPr>
              <a:t>   Dense</a:t>
            </a:r>
            <a:endParaRPr sz="1000" b="1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80" name="Google Shape;38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62475"/>
            <a:ext cx="7517051" cy="2253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29"/>
          <p:cNvSpPr/>
          <p:nvPr/>
        </p:nvSpPr>
        <p:spPr>
          <a:xfrm>
            <a:off x="4084975" y="1903825"/>
            <a:ext cx="12930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aven Pro"/>
                <a:ea typeface="Maven Pro"/>
                <a:cs typeface="Maven Pro"/>
                <a:sym typeface="Maven Pro"/>
              </a:rPr>
              <a:t>Standardization</a:t>
            </a:r>
            <a:endParaRPr sz="1000" b="1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82" name="Google Shape;382;p29"/>
          <p:cNvSpPr/>
          <p:nvPr/>
        </p:nvSpPr>
        <p:spPr>
          <a:xfrm>
            <a:off x="7694075" y="3086725"/>
            <a:ext cx="1225200" cy="783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latin typeface="Maven Pro"/>
                <a:ea typeface="Maven Pro"/>
                <a:cs typeface="Maven Pro"/>
                <a:sym typeface="Maven Pro"/>
              </a:rPr>
              <a:t>Flatten</a:t>
            </a:r>
            <a:endParaRPr sz="1000" b="1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83" name="Google Shape;383;p29"/>
          <p:cNvSpPr txBox="1"/>
          <p:nvPr/>
        </p:nvSpPr>
        <p:spPr>
          <a:xfrm>
            <a:off x="1056750" y="813900"/>
            <a:ext cx="7862400" cy="10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 sz="13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A filter is generally used to extract the main features from an image like edges or high lighted patterns </a:t>
            </a:r>
            <a:endParaRPr sz="13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 sz="13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Each layer in CNN, a small size filter is moved across the image to perform convolution operations.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325" y="771525"/>
            <a:ext cx="8754650" cy="437197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0"/>
          <p:cNvSpPr txBox="1"/>
          <p:nvPr/>
        </p:nvSpPr>
        <p:spPr>
          <a:xfrm>
            <a:off x="21425" y="0"/>
            <a:ext cx="7715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Computer POV of Convolved Image </a:t>
            </a:r>
            <a:endParaRPr sz="3200" b="1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2"/>
          <p:cNvSpPr txBox="1">
            <a:spLocks noGrp="1"/>
          </p:cNvSpPr>
          <p:nvPr>
            <p:ph type="title"/>
          </p:nvPr>
        </p:nvSpPr>
        <p:spPr>
          <a:xfrm>
            <a:off x="307650" y="107150"/>
            <a:ext cx="7068300" cy="108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A Convolutional Neural Network (CNN) At Work!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2" name="Google Shape;402;p32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03" name="Google Shape;4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25" y="2449650"/>
            <a:ext cx="5946526" cy="25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32"/>
          <p:cNvSpPr txBox="1"/>
          <p:nvPr/>
        </p:nvSpPr>
        <p:spPr>
          <a:xfrm>
            <a:off x="307650" y="1189550"/>
            <a:ext cx="32775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Convolutional Neural Network </a:t>
            </a: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is a deep learning algorithm that takes an input image, learns about the important aspects of the image, and is able to differentiate it from one another.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05" name="Google Shape;405;p32"/>
          <p:cNvCxnSpPr>
            <a:endCxn id="406" idx="1"/>
          </p:cNvCxnSpPr>
          <p:nvPr/>
        </p:nvCxnSpPr>
        <p:spPr>
          <a:xfrm rot="10800000" flipH="1">
            <a:off x="3007475" y="2646150"/>
            <a:ext cx="1442400" cy="6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6" name="Google Shape;406;p32"/>
          <p:cNvSpPr/>
          <p:nvPr/>
        </p:nvSpPr>
        <p:spPr>
          <a:xfrm>
            <a:off x="4449875" y="2400300"/>
            <a:ext cx="1220700" cy="491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ConvNet 2D</a:t>
            </a:r>
            <a:endParaRPr/>
          </a:p>
        </p:txBody>
      </p:sp>
      <p:sp>
        <p:nvSpPr>
          <p:cNvPr id="407" name="Google Shape;407;p32"/>
          <p:cNvSpPr txBox="1"/>
          <p:nvPr/>
        </p:nvSpPr>
        <p:spPr>
          <a:xfrm>
            <a:off x="5723963" y="1189550"/>
            <a:ext cx="2982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Features of ConvNet 2D: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nter Light"/>
              <a:buChar char="-"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Captures spatial and temporal dependencies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Inter Light"/>
              <a:buChar char="-"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Reduces images in a form that is easier to process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13" name="Google Shape;4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6300"/>
            <a:ext cx="9143998" cy="4376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4"/>
          <p:cNvSpPr txBox="1">
            <a:spLocks noGrp="1"/>
          </p:cNvSpPr>
          <p:nvPr>
            <p:ph type="title"/>
          </p:nvPr>
        </p:nvSpPr>
        <p:spPr>
          <a:xfrm>
            <a:off x="488900" y="26245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MaxPooling2D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9" name="Google Shape;419;p3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420" name="Google Shape;42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825" y="1327350"/>
            <a:ext cx="6867701" cy="381615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34"/>
          <p:cNvSpPr txBox="1"/>
          <p:nvPr/>
        </p:nvSpPr>
        <p:spPr>
          <a:xfrm>
            <a:off x="5934600" y="1186500"/>
            <a:ext cx="26139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-Alternative for downsampling to capture sharp features of an image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-Takes the maximum value over an input value determined by pool size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-Reduces variances and computations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5870350" y="792950"/>
            <a:ext cx="2253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Why MaxPooling2D?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5"/>
          <p:cNvSpPr txBox="1">
            <a:spLocks noGrp="1"/>
          </p:cNvSpPr>
          <p:nvPr>
            <p:ph type="title"/>
          </p:nvPr>
        </p:nvSpPr>
        <p:spPr>
          <a:xfrm>
            <a:off x="210325" y="22145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Flatten Layer 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8" name="Google Shape;428;p35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429" name="Google Shape;42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1250"/>
            <a:ext cx="9144000" cy="4242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6"/>
          <p:cNvSpPr txBox="1">
            <a:spLocks noGrp="1"/>
          </p:cNvSpPr>
          <p:nvPr>
            <p:ph type="title"/>
          </p:nvPr>
        </p:nvSpPr>
        <p:spPr>
          <a:xfrm>
            <a:off x="415150" y="434525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Activation Function 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5" name="Google Shape;435;p3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36" name="Google Shape;436;p36"/>
          <p:cNvSpPr txBox="1"/>
          <p:nvPr/>
        </p:nvSpPr>
        <p:spPr>
          <a:xfrm>
            <a:off x="317025" y="1235725"/>
            <a:ext cx="3113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An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Activation Function </a:t>
            </a: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defines an output of a neuron given a set of inputs. 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37" name="Google Shape;437;p36"/>
          <p:cNvSpPr txBox="1"/>
          <p:nvPr/>
        </p:nvSpPr>
        <p:spPr>
          <a:xfrm>
            <a:off x="317025" y="2157275"/>
            <a:ext cx="31137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Decides whether a </a:t>
            </a:r>
            <a:r>
              <a:rPr lang="en" b="1">
                <a:latin typeface="Inter"/>
                <a:ea typeface="Inter"/>
                <a:cs typeface="Inter"/>
                <a:sym typeface="Inter"/>
              </a:rPr>
              <a:t>neuron </a:t>
            </a: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should be activated or not and it adds non linearity to the neural network.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438" name="Google Shape;438;p36"/>
          <p:cNvSpPr txBox="1"/>
          <p:nvPr/>
        </p:nvSpPr>
        <p:spPr>
          <a:xfrm>
            <a:off x="317025" y="3192350"/>
            <a:ext cx="3269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Inter"/>
                <a:ea typeface="Inter"/>
                <a:cs typeface="Inter"/>
                <a:sym typeface="Inter"/>
              </a:rPr>
              <a:t>Why use Relu activation function?</a:t>
            </a:r>
            <a:endParaRPr b="1"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ter Light"/>
                <a:ea typeface="Inter Light"/>
                <a:cs typeface="Inter Light"/>
                <a:sym typeface="Inter Light"/>
              </a:rPr>
              <a:t>-Doesn't activate all the neurons at the same time</a:t>
            </a:r>
            <a:endParaRPr>
              <a:latin typeface="Inter Light"/>
              <a:ea typeface="Inter Light"/>
              <a:cs typeface="Inter Light"/>
              <a:sym typeface="Inter Light"/>
            </a:endParaRPr>
          </a:p>
        </p:txBody>
      </p:sp>
      <p:pic>
        <p:nvPicPr>
          <p:cNvPr id="439" name="Google Shape;4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3800" y="1235702"/>
            <a:ext cx="5242051" cy="2948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655</Words>
  <Application>Microsoft Office PowerPoint</Application>
  <PresentationFormat>On-screen Show (16:9)</PresentationFormat>
  <Paragraphs>121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Inter SemiBold</vt:lpstr>
      <vt:lpstr>Maven Pro</vt:lpstr>
      <vt:lpstr>Inter Light</vt:lpstr>
      <vt:lpstr>Calibri</vt:lpstr>
      <vt:lpstr>Arial</vt:lpstr>
      <vt:lpstr>Inter</vt:lpstr>
      <vt:lpstr>Nunito</vt:lpstr>
      <vt:lpstr>Joan template</vt:lpstr>
      <vt:lpstr>Momentum</vt:lpstr>
      <vt:lpstr>PowerPoint Presentation</vt:lpstr>
      <vt:lpstr>PowerPoint Presentation</vt:lpstr>
      <vt:lpstr>Hidden Layers and Filters in a CNN</vt:lpstr>
      <vt:lpstr>PowerPoint Presentation</vt:lpstr>
      <vt:lpstr>A Convolutional Neural Network (CNN) At Work!</vt:lpstr>
      <vt:lpstr>PowerPoint Presentation</vt:lpstr>
      <vt:lpstr>MaxPooling2D</vt:lpstr>
      <vt:lpstr>Flatten Layer </vt:lpstr>
      <vt:lpstr>Activation Function </vt:lpstr>
      <vt:lpstr>Applying Dropout to the Model</vt:lpstr>
      <vt:lpstr>Data Augmentation and Additional Layers</vt:lpstr>
      <vt:lpstr>Pretraining on MobileNetV2</vt:lpstr>
      <vt:lpstr>Depthwise Conv2D and Batch Normalization</vt:lpstr>
      <vt:lpstr>Results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toddt</dc:creator>
  <cp:lastModifiedBy>Tian, Todd, Ren</cp:lastModifiedBy>
  <cp:revision>1</cp:revision>
  <dcterms:modified xsi:type="dcterms:W3CDTF">2022-12-12T20:40:42Z</dcterms:modified>
</cp:coreProperties>
</file>